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300700" cy="10299700"/>
  <p:notesSz cx="18300700" cy="102997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
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651290" y="2701944"/>
            <a:ext cx="12564744" cy="1280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26415" y="1115936"/>
            <a:ext cx="7284084" cy="1366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970451" y="2643771"/>
            <a:ext cx="10359796" cy="2112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51434" y="3619074"/>
            <a:ext cx="10617200" cy="2952115"/>
          </a:xfrm>
          <a:prstGeom prst="rect"/>
        </p:spPr>
        <p:txBody>
          <a:bodyPr wrap="square" lIns="0" tIns="10160" rIns="0" bIns="0" rtlCol="0" vert="horz">
            <a:spAutoFit/>
          </a:bodyPr>
          <a:lstStyle/>
          <a:p>
            <a:pPr algn="ctr" marL="12700" marR="5080">
              <a:lnSpc>
                <a:spcPct val="100099"/>
              </a:lnSpc>
              <a:spcBef>
                <a:spcPts val="80"/>
              </a:spcBef>
            </a:pPr>
            <a:r>
              <a:rPr dirty="0" sz="6400" spc="875">
                <a:solidFill>
                  <a:srgbClr val="FFFFFF"/>
                </a:solidFill>
              </a:rPr>
              <a:t>Optimizing </a:t>
            </a:r>
            <a:r>
              <a:rPr dirty="0" sz="6400" spc="885">
                <a:solidFill>
                  <a:srgbClr val="FFFFFF"/>
                </a:solidFill>
              </a:rPr>
              <a:t>Performance</a:t>
            </a:r>
            <a:r>
              <a:rPr dirty="0" sz="6400" spc="459">
                <a:solidFill>
                  <a:srgbClr val="FFFFFF"/>
                </a:solidFill>
              </a:rPr>
              <a:t> </a:t>
            </a:r>
            <a:r>
              <a:rPr dirty="0" sz="6400" spc="919">
                <a:solidFill>
                  <a:srgbClr val="FFFFFF"/>
                </a:solidFill>
              </a:rPr>
              <a:t>Through </a:t>
            </a:r>
            <a:r>
              <a:rPr dirty="0" sz="6400" spc="710">
                <a:solidFill>
                  <a:srgbClr val="FFFFFF"/>
                </a:solidFill>
              </a:rPr>
              <a:t>Virtual</a:t>
            </a:r>
            <a:r>
              <a:rPr dirty="0" sz="6400" spc="415">
                <a:solidFill>
                  <a:srgbClr val="FFFFFF"/>
                </a:solidFill>
              </a:rPr>
              <a:t> </a:t>
            </a:r>
            <a:r>
              <a:rPr dirty="0" sz="6400" spc="855">
                <a:solidFill>
                  <a:srgbClr val="FFFFFF"/>
                </a:solidFill>
              </a:rPr>
              <a:t>Memory</a:t>
            </a:r>
            <a:r>
              <a:rPr dirty="0" sz="6400" spc="420">
                <a:solidFill>
                  <a:srgbClr val="FFFFFF"/>
                </a:solidFill>
              </a:rPr>
              <a:t> </a:t>
            </a:r>
            <a:r>
              <a:rPr dirty="0" sz="6400" spc="930">
                <a:solidFill>
                  <a:srgbClr val="FFFFFF"/>
                </a:solidFill>
              </a:rPr>
              <a:t>Systems</a:t>
            </a:r>
            <a:endParaRPr sz="6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681706"/>
            <a:ext cx="5399405" cy="157226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0150" spc="1270"/>
              <a:t>Thanks!</a:t>
            </a:r>
            <a:endParaRPr sz="10150"/>
          </a:p>
        </p:txBody>
      </p:sp>
      <p:sp>
        <p:nvSpPr>
          <p:cNvPr id="4" name="object 4" descr="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4604" rIns="0" bIns="0" rtlCol="0" vert="horz">
            <a:spAutoFit/>
          </a:bodyPr>
          <a:lstStyle/>
          <a:p>
            <a:pPr marL="226060">
              <a:lnSpc>
                <a:spcPct val="100000"/>
              </a:lnSpc>
              <a:spcBef>
                <a:spcPts val="114"/>
              </a:spcBef>
            </a:pPr>
            <a:r>
              <a:rPr dirty="0" baseline="2487" sz="10050" spc="1162"/>
              <a:t>In</a:t>
            </a:r>
            <a:r>
              <a:rPr dirty="0" baseline="2072" sz="10050" spc="1162"/>
              <a:t>tr</a:t>
            </a:r>
            <a:r>
              <a:rPr dirty="0" baseline="1658" sz="10050" spc="1162"/>
              <a:t>od</a:t>
            </a:r>
            <a:r>
              <a:rPr dirty="0" baseline="1243" sz="10050" spc="1162"/>
              <a:t>u</a:t>
            </a:r>
            <a:r>
              <a:rPr dirty="0" sz="6700" spc="775"/>
              <a:t>ct</a:t>
            </a:r>
            <a:r>
              <a:rPr dirty="0" sz="6700" spc="775"/>
              <a:t>io</a:t>
            </a:r>
            <a:r>
              <a:rPr dirty="0" sz="6700" spc="775"/>
              <a:t>n</a:t>
            </a:r>
            <a:endParaRPr sz="6700"/>
          </a:p>
        </p:txBody>
      </p:sp>
      <p:sp>
        <p:nvSpPr>
          <p:cNvPr id="3" name="object 3" descr=""/>
          <p:cNvSpPr txBox="1"/>
          <p:nvPr/>
        </p:nvSpPr>
        <p:spPr>
          <a:xfrm>
            <a:off x="1277955" y="3143026"/>
            <a:ext cx="7437120" cy="3420110"/>
          </a:xfrm>
          <a:prstGeom prst="rect">
            <a:avLst/>
          </a:prstGeom>
        </p:spPr>
        <p:txBody>
          <a:bodyPr wrap="square" lIns="0" tIns="20955" rIns="0" bIns="0" rtlCol="0" vert="horz">
            <a:spAutoFit/>
          </a:bodyPr>
          <a:lstStyle/>
          <a:p>
            <a:pPr marL="55880" marR="1002665" indent="4445">
              <a:lnSpc>
                <a:spcPts val="4550"/>
              </a:lnSpc>
              <a:spcBef>
                <a:spcPts val="165"/>
              </a:spcBef>
            </a:pPr>
            <a:r>
              <a:rPr dirty="0" baseline="3003" sz="5550" spc="615">
                <a:solidFill>
                  <a:srgbClr val="FFFFFF"/>
                </a:solidFill>
                <a:latin typeface="Calibri"/>
                <a:cs typeface="Calibri"/>
              </a:rPr>
              <a:t>Un</a:t>
            </a:r>
            <a:r>
              <a:rPr dirty="0" baseline="2252" sz="5550" spc="615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baseline="1501" sz="5550" spc="615">
                <a:solidFill>
                  <a:srgbClr val="FFFFFF"/>
                </a:solidFill>
                <a:latin typeface="Calibri"/>
                <a:cs typeface="Calibri"/>
              </a:rPr>
              <a:t>rsta</a:t>
            </a:r>
            <a:r>
              <a:rPr dirty="0" sz="3700" spc="409">
                <a:solidFill>
                  <a:srgbClr val="FFFFFF"/>
                </a:solidFill>
                <a:latin typeface="Calibri"/>
                <a:cs typeface="Calibri"/>
              </a:rPr>
              <a:t>ndi</a:t>
            </a:r>
            <a:r>
              <a:rPr dirty="0" sz="3700" spc="409">
                <a:solidFill>
                  <a:srgbClr val="FFFFFF"/>
                </a:solidFill>
                <a:latin typeface="Calibri"/>
                <a:cs typeface="Calibri"/>
              </a:rPr>
              <a:t>ng</a:t>
            </a:r>
            <a:r>
              <a:rPr dirty="0" sz="37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700" spc="360" b="1">
                <a:solidFill>
                  <a:srgbClr val="FFFFFF"/>
                </a:solidFill>
                <a:latin typeface="Calibri"/>
                <a:cs typeface="Calibri"/>
              </a:rPr>
              <a:t>virt</a:t>
            </a:r>
            <a:r>
              <a:rPr dirty="0" baseline="-1501" sz="5550" spc="540" b="1">
                <a:solidFill>
                  <a:srgbClr val="FFFFFF"/>
                </a:solidFill>
                <a:latin typeface="Calibri"/>
                <a:cs typeface="Calibri"/>
              </a:rPr>
              <a:t>ual </a:t>
            </a:r>
            <a:r>
              <a:rPr dirty="0" baseline="3753" sz="5550" spc="855" b="1">
                <a:solidFill>
                  <a:srgbClr val="FFFFFF"/>
                </a:solidFill>
                <a:latin typeface="Calibri"/>
                <a:cs typeface="Calibri"/>
              </a:rPr>
              <a:t>me</a:t>
            </a:r>
            <a:r>
              <a:rPr dirty="0" baseline="3003" sz="5550" spc="855" b="1">
                <a:solidFill>
                  <a:srgbClr val="FFFFFF"/>
                </a:solidFill>
                <a:latin typeface="Calibri"/>
                <a:cs typeface="Calibri"/>
              </a:rPr>
              <a:t>mo</a:t>
            </a:r>
            <a:r>
              <a:rPr dirty="0" baseline="2252" sz="5550" spc="855" b="1">
                <a:solidFill>
                  <a:srgbClr val="FFFFFF"/>
                </a:solidFill>
                <a:latin typeface="Calibri"/>
                <a:cs typeface="Calibri"/>
              </a:rPr>
              <a:t>ry</a:t>
            </a:r>
            <a:r>
              <a:rPr dirty="0" baseline="2252" sz="5550" spc="165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baseline="1501" sz="5550" spc="70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baseline="1501" sz="5550" spc="172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700" spc="229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dirty="0" sz="3700" spc="11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700" spc="440">
                <a:solidFill>
                  <a:srgbClr val="FFFFFF"/>
                </a:solidFill>
                <a:latin typeface="Calibri"/>
                <a:cs typeface="Calibri"/>
              </a:rPr>
              <a:t>im</a:t>
            </a:r>
            <a:r>
              <a:rPr dirty="0" sz="3700" spc="440">
                <a:solidFill>
                  <a:srgbClr val="FFFFFF"/>
                </a:solidFill>
                <a:latin typeface="Calibri"/>
                <a:cs typeface="Calibri"/>
              </a:rPr>
              <a:t>pac</a:t>
            </a:r>
            <a:r>
              <a:rPr dirty="0" baseline="-1501" sz="5550" spc="66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dirty="0" baseline="-1501" sz="5550" spc="172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baseline="-1501" sz="5550" spc="615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endParaRPr baseline="-1501" sz="5550">
              <a:latin typeface="Calibri"/>
              <a:cs typeface="Calibri"/>
            </a:endParaRPr>
          </a:p>
          <a:p>
            <a:pPr marL="38100" marR="30480" indent="13335">
              <a:lnSpc>
                <a:spcPct val="98500"/>
              </a:lnSpc>
              <a:spcBef>
                <a:spcPts val="70"/>
              </a:spcBef>
            </a:pPr>
            <a:r>
              <a:rPr dirty="0" baseline="6756" sz="5550" spc="569">
                <a:solidFill>
                  <a:srgbClr val="FFFFFF"/>
                </a:solidFill>
                <a:latin typeface="Calibri"/>
                <a:cs typeface="Calibri"/>
              </a:rPr>
              <a:t>sy</a:t>
            </a:r>
            <a:r>
              <a:rPr dirty="0" baseline="6006" sz="5550" spc="569">
                <a:solidFill>
                  <a:srgbClr val="FFFFFF"/>
                </a:solidFill>
                <a:latin typeface="Calibri"/>
                <a:cs typeface="Calibri"/>
              </a:rPr>
              <a:t>ste</a:t>
            </a:r>
            <a:r>
              <a:rPr dirty="0" baseline="5255" sz="5550" spc="569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dirty="0" baseline="5255" sz="5550" spc="202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baseline="5255" sz="5550" spc="487">
                <a:solidFill>
                  <a:srgbClr val="FFFFFF"/>
                </a:solidFill>
                <a:latin typeface="Calibri"/>
                <a:cs typeface="Calibri"/>
              </a:rPr>
              <a:t>p</a:t>
            </a:r>
            <a:r>
              <a:rPr dirty="0" baseline="4504" sz="5550" spc="487">
                <a:solidFill>
                  <a:srgbClr val="FFFFFF"/>
                </a:solidFill>
                <a:latin typeface="Calibri"/>
                <a:cs typeface="Calibri"/>
              </a:rPr>
              <a:t>erf</a:t>
            </a:r>
            <a:r>
              <a:rPr dirty="0" baseline="3753" sz="5550" spc="487">
                <a:solidFill>
                  <a:srgbClr val="FFFFFF"/>
                </a:solidFill>
                <a:latin typeface="Calibri"/>
                <a:cs typeface="Calibri"/>
              </a:rPr>
              <a:t>orm</a:t>
            </a:r>
            <a:r>
              <a:rPr dirty="0" baseline="3003" sz="5550" spc="487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dirty="0" baseline="2252" sz="5550" spc="487">
                <a:solidFill>
                  <a:srgbClr val="FFFFFF"/>
                </a:solidFill>
                <a:latin typeface="Calibri"/>
                <a:cs typeface="Calibri"/>
              </a:rPr>
              <a:t>ce.</a:t>
            </a:r>
            <a:r>
              <a:rPr dirty="0" baseline="2252" sz="5550" spc="202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baseline="1501" sz="5550" spc="555">
                <a:solidFill>
                  <a:srgbClr val="FFFFFF"/>
                </a:solidFill>
                <a:latin typeface="Calibri"/>
                <a:cs typeface="Calibri"/>
              </a:rPr>
              <a:t>Exp</a:t>
            </a:r>
            <a:r>
              <a:rPr dirty="0" sz="3700" spc="370">
                <a:solidFill>
                  <a:srgbClr val="FFFFFF"/>
                </a:solidFill>
                <a:latin typeface="Calibri"/>
                <a:cs typeface="Calibri"/>
              </a:rPr>
              <a:t>lorin</a:t>
            </a:r>
            <a:r>
              <a:rPr dirty="0" sz="3700" spc="370">
                <a:solidFill>
                  <a:srgbClr val="FFFFFF"/>
                </a:solidFill>
                <a:latin typeface="Calibri"/>
                <a:cs typeface="Calibri"/>
              </a:rPr>
              <a:t>g </a:t>
            </a:r>
            <a:r>
              <a:rPr dirty="0" baseline="2252" sz="5550" spc="442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dirty="0" baseline="1501" sz="5550" spc="442">
                <a:solidFill>
                  <a:srgbClr val="FFFFFF"/>
                </a:solidFill>
                <a:latin typeface="Calibri"/>
                <a:cs typeface="Calibri"/>
              </a:rPr>
              <a:t>trat</a:t>
            </a:r>
            <a:r>
              <a:rPr dirty="0" sz="3700" spc="295">
                <a:solidFill>
                  <a:srgbClr val="FFFFFF"/>
                </a:solidFill>
                <a:latin typeface="Calibri"/>
                <a:cs typeface="Calibri"/>
              </a:rPr>
              <a:t>egie</a:t>
            </a:r>
            <a:r>
              <a:rPr dirty="0" sz="3700" spc="295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dirty="0" sz="3700" spc="11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700" spc="190">
                <a:solidFill>
                  <a:srgbClr val="FFFFFF"/>
                </a:solidFill>
                <a:latin typeface="Calibri"/>
                <a:cs typeface="Calibri"/>
              </a:rPr>
              <a:t>f</a:t>
            </a:r>
            <a:r>
              <a:rPr dirty="0" sz="3700" spc="190">
                <a:solidFill>
                  <a:srgbClr val="FFFFFF"/>
                </a:solidFill>
                <a:latin typeface="Calibri"/>
                <a:cs typeface="Calibri"/>
              </a:rPr>
              <a:t>or</a:t>
            </a:r>
            <a:r>
              <a:rPr dirty="0" sz="3700" spc="114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700" spc="455" b="1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dirty="0" baseline="-1501" sz="5550" spc="682" b="1">
                <a:solidFill>
                  <a:srgbClr val="FFFFFF"/>
                </a:solidFill>
                <a:latin typeface="Calibri"/>
                <a:cs typeface="Calibri"/>
              </a:rPr>
              <a:t>pti</a:t>
            </a:r>
            <a:r>
              <a:rPr dirty="0" baseline="-2252" sz="5550" spc="682" b="1">
                <a:solidFill>
                  <a:srgbClr val="FFFFFF"/>
                </a:solidFill>
                <a:latin typeface="Calibri"/>
                <a:cs typeface="Calibri"/>
              </a:rPr>
              <a:t>miz</a:t>
            </a:r>
            <a:r>
              <a:rPr dirty="0" baseline="-3003" sz="5550" spc="682" b="1">
                <a:solidFill>
                  <a:srgbClr val="FFFFFF"/>
                </a:solidFill>
                <a:latin typeface="Calibri"/>
                <a:cs typeface="Calibri"/>
              </a:rPr>
              <a:t>ing</a:t>
            </a:r>
            <a:r>
              <a:rPr dirty="0" baseline="-3003" sz="5550" spc="1387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baseline="3753" sz="5550" spc="405">
                <a:solidFill>
                  <a:srgbClr val="FFFFFF"/>
                </a:solidFill>
                <a:latin typeface="Calibri"/>
                <a:cs typeface="Calibri"/>
              </a:rPr>
              <a:t>virtu</a:t>
            </a:r>
            <a:r>
              <a:rPr dirty="0" baseline="3003" sz="5550" spc="405">
                <a:solidFill>
                  <a:srgbClr val="FFFFFF"/>
                </a:solidFill>
                <a:latin typeface="Calibri"/>
                <a:cs typeface="Calibri"/>
              </a:rPr>
              <a:t>al</a:t>
            </a:r>
            <a:r>
              <a:rPr dirty="0" baseline="3003" sz="5550" spc="1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baseline="2252" sz="5550" spc="765">
                <a:solidFill>
                  <a:srgbClr val="FFFFFF"/>
                </a:solidFill>
                <a:latin typeface="Calibri"/>
                <a:cs typeface="Calibri"/>
              </a:rPr>
              <a:t>me</a:t>
            </a:r>
            <a:r>
              <a:rPr dirty="0" baseline="1501" sz="5550" spc="765">
                <a:solidFill>
                  <a:srgbClr val="FFFFFF"/>
                </a:solidFill>
                <a:latin typeface="Calibri"/>
                <a:cs typeface="Calibri"/>
              </a:rPr>
              <a:t>mo</a:t>
            </a:r>
            <a:r>
              <a:rPr dirty="0" sz="3700" spc="509">
                <a:solidFill>
                  <a:srgbClr val="FFFFFF"/>
                </a:solidFill>
                <a:latin typeface="Calibri"/>
                <a:cs typeface="Calibri"/>
              </a:rPr>
              <a:t>ry</a:t>
            </a:r>
            <a:r>
              <a:rPr dirty="0" sz="3700" spc="11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700" spc="37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dirty="0" sz="3700" spc="370">
                <a:solidFill>
                  <a:srgbClr val="FFFFFF"/>
                </a:solidFill>
                <a:latin typeface="Calibri"/>
                <a:cs typeface="Calibri"/>
              </a:rPr>
              <a:t>yst</a:t>
            </a:r>
            <a:r>
              <a:rPr dirty="0" sz="3700" spc="370">
                <a:solidFill>
                  <a:srgbClr val="FFFFFF"/>
                </a:solidFill>
                <a:latin typeface="Calibri"/>
                <a:cs typeface="Calibri"/>
              </a:rPr>
              <a:t>em</a:t>
            </a:r>
            <a:r>
              <a:rPr dirty="0" baseline="-1501" sz="5550" spc="555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dirty="0" baseline="-1501" sz="5550" spc="172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baseline="-1501" sz="5550" spc="352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dirty="0" baseline="3003" sz="5550" spc="547">
                <a:solidFill>
                  <a:srgbClr val="FFFFFF"/>
                </a:solidFill>
                <a:latin typeface="Calibri"/>
                <a:cs typeface="Calibri"/>
              </a:rPr>
              <a:t>im</a:t>
            </a:r>
            <a:r>
              <a:rPr dirty="0" baseline="2252" sz="5550" spc="547">
                <a:solidFill>
                  <a:srgbClr val="FFFFFF"/>
                </a:solidFill>
                <a:latin typeface="Calibri"/>
                <a:cs typeface="Calibri"/>
              </a:rPr>
              <a:t>pro</a:t>
            </a:r>
            <a:r>
              <a:rPr dirty="0" baseline="1501" sz="5550" spc="547">
                <a:solidFill>
                  <a:srgbClr val="FFFFFF"/>
                </a:solidFill>
                <a:latin typeface="Calibri"/>
                <a:cs typeface="Calibri"/>
              </a:rPr>
              <a:t>ve</a:t>
            </a:r>
            <a:r>
              <a:rPr dirty="0" baseline="1501" sz="5550" spc="1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baseline="1501" sz="5550" spc="315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dirty="0" sz="3700" spc="210">
                <a:solidFill>
                  <a:srgbClr val="FFFFFF"/>
                </a:solidFill>
                <a:latin typeface="Calibri"/>
                <a:cs typeface="Calibri"/>
              </a:rPr>
              <a:t>ver</a:t>
            </a:r>
            <a:r>
              <a:rPr dirty="0" sz="3700" spc="210">
                <a:solidFill>
                  <a:srgbClr val="FFFFFF"/>
                </a:solidFill>
                <a:latin typeface="Calibri"/>
                <a:cs typeface="Calibri"/>
              </a:rPr>
              <a:t>all</a:t>
            </a:r>
            <a:r>
              <a:rPr dirty="0" sz="3700" spc="10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700" spc="405" b="1">
                <a:solidFill>
                  <a:srgbClr val="FFFFFF"/>
                </a:solidFill>
                <a:latin typeface="Calibri"/>
                <a:cs typeface="Calibri"/>
              </a:rPr>
              <a:t>p</a:t>
            </a:r>
            <a:r>
              <a:rPr dirty="0" sz="3700" spc="405" b="1">
                <a:solidFill>
                  <a:srgbClr val="FFFFFF"/>
                </a:solidFill>
                <a:latin typeface="Calibri"/>
                <a:cs typeface="Calibri"/>
              </a:rPr>
              <a:t>er</a:t>
            </a:r>
            <a:r>
              <a:rPr dirty="0" baseline="-1501" sz="5550" spc="607" b="1">
                <a:solidFill>
                  <a:srgbClr val="FFFFFF"/>
                </a:solidFill>
                <a:latin typeface="Calibri"/>
                <a:cs typeface="Calibri"/>
              </a:rPr>
              <a:t>form</a:t>
            </a:r>
            <a:r>
              <a:rPr dirty="0" baseline="-2252" sz="5550" spc="607" b="1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dirty="0" baseline="-3003" sz="5550" spc="607" b="1">
                <a:solidFill>
                  <a:srgbClr val="FFFFFF"/>
                </a:solidFill>
                <a:latin typeface="Calibri"/>
                <a:cs typeface="Calibri"/>
              </a:rPr>
              <a:t>ce</a:t>
            </a:r>
            <a:r>
              <a:rPr dirty="0" baseline="-3753" sz="5550" spc="607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baseline="-3753" sz="5550">
              <a:latin typeface="Calibri"/>
              <a:cs typeface="Calibri"/>
            </a:endParaRPr>
          </a:p>
        </p:txBody>
      </p:sp>
      <p:sp>
        <p:nvSpPr>
          <p:cNvPr id="4" name="object 4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8200" spc="925"/>
              <a:t>Virtual</a:t>
            </a:r>
            <a:r>
              <a:rPr dirty="0" sz="8200" spc="560"/>
              <a:t> </a:t>
            </a:r>
            <a:r>
              <a:rPr dirty="0" sz="8200" spc="1135"/>
              <a:t>Memory</a:t>
            </a:r>
            <a:r>
              <a:rPr dirty="0" sz="8200" spc="560"/>
              <a:t> </a:t>
            </a:r>
            <a:r>
              <a:rPr dirty="0" sz="8200" spc="1195"/>
              <a:t>Basics</a:t>
            </a:r>
            <a:endParaRPr sz="8200"/>
          </a:p>
        </p:txBody>
      </p:sp>
      <p:sp>
        <p:nvSpPr>
          <p:cNvPr id="3" name="object 3" descr=""/>
          <p:cNvSpPr txBox="1"/>
          <p:nvPr/>
        </p:nvSpPr>
        <p:spPr>
          <a:xfrm>
            <a:off x="2651290" y="4907547"/>
            <a:ext cx="14573250" cy="195707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algn="just" marL="12700" marR="5080">
              <a:lnSpc>
                <a:spcPct val="100400"/>
              </a:lnSpc>
              <a:spcBef>
                <a:spcPts val="114"/>
              </a:spcBef>
            </a:pPr>
            <a:r>
              <a:rPr dirty="0" sz="4200" spc="575">
                <a:solidFill>
                  <a:srgbClr val="FFFFFF"/>
                </a:solidFill>
                <a:latin typeface="Calibri"/>
                <a:cs typeface="Calibri"/>
              </a:rPr>
              <a:t>Deﬁning</a:t>
            </a:r>
            <a:r>
              <a:rPr dirty="0" sz="4200" spc="12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200" spc="470" b="1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dirty="0" sz="4200" spc="185" b="1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200" spc="705" b="1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dirty="0" sz="4200" spc="125" b="1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200" spc="58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4200" spc="125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200" spc="295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dirty="0" sz="4200" spc="125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200" spc="305">
                <a:solidFill>
                  <a:srgbClr val="FFFFFF"/>
                </a:solidFill>
                <a:latin typeface="Calibri"/>
                <a:cs typeface="Calibri"/>
              </a:rPr>
              <a:t>role</a:t>
            </a:r>
            <a:r>
              <a:rPr dirty="0" sz="4200" spc="125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200" spc="40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dirty="0" sz="4200" spc="125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200" spc="655">
                <a:solidFill>
                  <a:srgbClr val="FFFFFF"/>
                </a:solidFill>
                <a:latin typeface="Calibri"/>
                <a:cs typeface="Calibri"/>
              </a:rPr>
              <a:t>managing </a:t>
            </a:r>
            <a:r>
              <a:rPr dirty="0" sz="4200" spc="49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dirty="0" sz="4200" spc="58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4200" spc="490" b="1">
                <a:solidFill>
                  <a:srgbClr val="FFFFFF"/>
                </a:solidFill>
                <a:latin typeface="Calibri"/>
                <a:cs typeface="Calibri"/>
              </a:rPr>
              <a:t>resources</a:t>
            </a:r>
            <a:r>
              <a:rPr dirty="0" sz="4200" spc="49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dirty="0" sz="4200" spc="58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4200" spc="525">
                <a:solidFill>
                  <a:srgbClr val="FFFFFF"/>
                </a:solidFill>
                <a:latin typeface="Calibri"/>
                <a:cs typeface="Calibri"/>
              </a:rPr>
              <a:t>Discussing</a:t>
            </a:r>
            <a:r>
              <a:rPr dirty="0" sz="4200" spc="58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4200" spc="459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4200" spc="58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4200" spc="509">
                <a:solidFill>
                  <a:srgbClr val="FFFFFF"/>
                </a:solidFill>
                <a:latin typeface="Calibri"/>
                <a:cs typeface="Calibri"/>
              </a:rPr>
              <a:t>concept</a:t>
            </a:r>
            <a:r>
              <a:rPr dirty="0" sz="4200" spc="58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4200" spc="285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4200" spc="58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4200" spc="690" b="1">
                <a:solidFill>
                  <a:srgbClr val="FFFFFF"/>
                </a:solidFill>
                <a:latin typeface="Calibri"/>
                <a:cs typeface="Calibri"/>
              </a:rPr>
              <a:t>paging </a:t>
            </a:r>
            <a:r>
              <a:rPr dirty="0" sz="4200" spc="58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4200" spc="1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4200" spc="665" b="1">
                <a:solidFill>
                  <a:srgbClr val="FFFFFF"/>
                </a:solidFill>
                <a:latin typeface="Calibri"/>
                <a:cs typeface="Calibri"/>
              </a:rPr>
              <a:t>swapping</a:t>
            </a:r>
            <a:r>
              <a:rPr dirty="0" sz="4200" spc="16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4200" spc="254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dirty="0" sz="4200" spc="1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4200" spc="380">
                <a:solidFill>
                  <a:srgbClr val="FFFFFF"/>
                </a:solidFill>
                <a:latin typeface="Calibri"/>
                <a:cs typeface="Calibri"/>
              </a:rPr>
              <a:t>efﬁcient</a:t>
            </a:r>
            <a:r>
              <a:rPr dirty="0" sz="4200" spc="1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4200" spc="635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dirty="0" sz="4200" spc="1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4200" spc="300">
                <a:solidFill>
                  <a:srgbClr val="FFFFFF"/>
                </a:solidFill>
                <a:latin typeface="Calibri"/>
                <a:cs typeface="Calibri"/>
              </a:rPr>
              <a:t>utilization.</a:t>
            </a:r>
            <a:endParaRPr sz="4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99549" y="433158"/>
            <a:ext cx="12853670" cy="958215"/>
          </a:xfrm>
          <a:prstGeom prst="rect"/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6100" spc="835"/>
              <a:t>Memory</a:t>
            </a:r>
            <a:r>
              <a:rPr dirty="0" sz="6100" spc="434"/>
              <a:t> </a:t>
            </a:r>
            <a:r>
              <a:rPr dirty="0" sz="6100" spc="730"/>
              <a:t>Allocation</a:t>
            </a:r>
            <a:r>
              <a:rPr dirty="0" sz="6100" spc="434"/>
              <a:t> </a:t>
            </a:r>
            <a:r>
              <a:rPr dirty="0" sz="6100" spc="830"/>
              <a:t>Techniques</a:t>
            </a:r>
            <a:endParaRPr sz="6100"/>
          </a:p>
        </p:txBody>
      </p:sp>
      <p:sp>
        <p:nvSpPr>
          <p:cNvPr id="4" name="object 4" descr=""/>
          <p:cNvSpPr txBox="1"/>
          <p:nvPr/>
        </p:nvSpPr>
        <p:spPr>
          <a:xfrm>
            <a:off x="3906202" y="2324411"/>
            <a:ext cx="11240135" cy="217106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12700" marR="5080">
              <a:lnSpc>
                <a:spcPct val="100600"/>
              </a:lnSpc>
              <a:spcBef>
                <a:spcPts val="90"/>
              </a:spcBef>
            </a:pPr>
            <a:r>
              <a:rPr dirty="0" sz="3500" spc="390">
                <a:solidFill>
                  <a:srgbClr val="FFFFFF"/>
                </a:solidFill>
                <a:latin typeface="Calibri"/>
                <a:cs typeface="Calibri"/>
              </a:rPr>
              <a:t>Exploring</a:t>
            </a:r>
            <a:r>
              <a:rPr dirty="0" sz="35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570" b="1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dirty="0" sz="3500" spc="25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400" b="1">
                <a:solidFill>
                  <a:srgbClr val="FFFFFF"/>
                </a:solidFill>
                <a:latin typeface="Calibri"/>
                <a:cs typeface="Calibri"/>
              </a:rPr>
              <a:t>allocation</a:t>
            </a:r>
            <a:r>
              <a:rPr dirty="0" sz="3500" spc="145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390">
                <a:solidFill>
                  <a:srgbClr val="FFFFFF"/>
                </a:solidFill>
                <a:latin typeface="Calibri"/>
                <a:cs typeface="Calibri"/>
              </a:rPr>
              <a:t>methods,</a:t>
            </a:r>
            <a:r>
              <a:rPr dirty="0" sz="35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400">
                <a:solidFill>
                  <a:srgbClr val="FFFFFF"/>
                </a:solidFill>
                <a:latin typeface="Calibri"/>
                <a:cs typeface="Calibri"/>
              </a:rPr>
              <a:t>including </a:t>
            </a:r>
            <a:r>
              <a:rPr dirty="0" sz="3500" spc="420" b="1">
                <a:solidFill>
                  <a:srgbClr val="FFFFFF"/>
                </a:solidFill>
                <a:latin typeface="Calibri"/>
                <a:cs typeface="Calibri"/>
              </a:rPr>
              <a:t>static</a:t>
            </a:r>
            <a:r>
              <a:rPr dirty="0" sz="3500" spc="135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48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35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535" b="1">
                <a:solidFill>
                  <a:srgbClr val="FFFFFF"/>
                </a:solidFill>
                <a:latin typeface="Calibri"/>
                <a:cs typeface="Calibri"/>
              </a:rPr>
              <a:t>dynamic</a:t>
            </a:r>
            <a:r>
              <a:rPr dirty="0" sz="3500" spc="135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270">
                <a:solidFill>
                  <a:srgbClr val="FFFFFF"/>
                </a:solidFill>
                <a:latin typeface="Calibri"/>
                <a:cs typeface="Calibri"/>
              </a:rPr>
              <a:t>allocation.</a:t>
            </a:r>
            <a:r>
              <a:rPr dirty="0" sz="35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400">
                <a:solidFill>
                  <a:srgbClr val="FFFFFF"/>
                </a:solidFill>
                <a:latin typeface="Calibri"/>
                <a:cs typeface="Calibri"/>
              </a:rPr>
              <a:t>Analyzing</a:t>
            </a:r>
            <a:r>
              <a:rPr dirty="0" sz="35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355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dirty="0" sz="3500" spc="45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dirty="0" sz="35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235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35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465" b="1">
                <a:solidFill>
                  <a:srgbClr val="FFFFFF"/>
                </a:solidFill>
                <a:latin typeface="Calibri"/>
                <a:cs typeface="Calibri"/>
              </a:rPr>
              <a:t>fragmentation</a:t>
            </a:r>
            <a:r>
              <a:rPr dirty="0" sz="3500" spc="135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434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dirty="0" sz="35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385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dirty="0" sz="3500" spc="87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500" spc="335">
                <a:solidFill>
                  <a:srgbClr val="FFFFFF"/>
                </a:solidFill>
                <a:latin typeface="Calibri"/>
                <a:cs typeface="Calibri"/>
              </a:rPr>
              <a:t>performance.</a:t>
            </a:r>
            <a:endParaRPr sz="3500">
              <a:latin typeface="Calibri"/>
              <a:cs typeface="Calibri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1038011" y="3836473"/>
            <a:ext cx="8388985" cy="244475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105"/>
              </a:spcBef>
            </a:pPr>
            <a:r>
              <a:rPr dirty="0" sz="3150" spc="434">
                <a:solidFill>
                  <a:srgbClr val="FFFFFF"/>
                </a:solidFill>
                <a:latin typeface="Calibri"/>
                <a:cs typeface="Calibri"/>
              </a:rPr>
              <a:t>Examining</a:t>
            </a:r>
            <a:r>
              <a:rPr dirty="0" sz="3150" spc="1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400" b="1">
                <a:solidFill>
                  <a:srgbClr val="FFFFFF"/>
                </a:solidFill>
                <a:latin typeface="Calibri"/>
                <a:cs typeface="Calibri"/>
              </a:rPr>
              <a:t>optimization</a:t>
            </a:r>
            <a:r>
              <a:rPr dirty="0" sz="3150" spc="15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355">
                <a:solidFill>
                  <a:srgbClr val="FFFFFF"/>
                </a:solidFill>
                <a:latin typeface="Calibri"/>
                <a:cs typeface="Calibri"/>
              </a:rPr>
              <a:t>techniques </a:t>
            </a:r>
            <a:r>
              <a:rPr dirty="0" sz="3150" spc="420">
                <a:solidFill>
                  <a:srgbClr val="FFFFFF"/>
                </a:solidFill>
                <a:latin typeface="Calibri"/>
                <a:cs typeface="Calibri"/>
              </a:rPr>
              <a:t>such</a:t>
            </a:r>
            <a:r>
              <a:rPr dirty="0" sz="315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33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dirty="0" sz="315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530" b="1">
                <a:solidFill>
                  <a:srgbClr val="FFFFFF"/>
                </a:solidFill>
                <a:latin typeface="Calibri"/>
                <a:cs typeface="Calibri"/>
              </a:rPr>
              <a:t>page</a:t>
            </a:r>
            <a:r>
              <a:rPr dirty="0" sz="3150" spc="215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450" b="1">
                <a:solidFill>
                  <a:srgbClr val="FFFFFF"/>
                </a:solidFill>
                <a:latin typeface="Calibri"/>
                <a:cs typeface="Calibri"/>
              </a:rPr>
              <a:t>replacement</a:t>
            </a:r>
            <a:r>
              <a:rPr dirty="0" sz="3150" spc="13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350">
                <a:solidFill>
                  <a:srgbClr val="FFFFFF"/>
                </a:solidFill>
                <a:latin typeface="Calibri"/>
                <a:cs typeface="Calibri"/>
              </a:rPr>
              <a:t>algorithms </a:t>
            </a:r>
            <a:r>
              <a:rPr dirty="0" sz="3150" spc="44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315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530" b="1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dirty="0" sz="3150" spc="225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405" b="1">
                <a:solidFill>
                  <a:srgbClr val="FFFFFF"/>
                </a:solidFill>
                <a:latin typeface="Calibri"/>
                <a:cs typeface="Calibri"/>
              </a:rPr>
              <a:t>compression</a:t>
            </a:r>
            <a:r>
              <a:rPr dirty="0" sz="3150" spc="405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dirty="0" sz="315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390">
                <a:solidFill>
                  <a:srgbClr val="FFFFFF"/>
                </a:solidFill>
                <a:latin typeface="Calibri"/>
                <a:cs typeface="Calibri"/>
              </a:rPr>
              <a:t>Highlighting </a:t>
            </a:r>
            <a:r>
              <a:rPr dirty="0" sz="3150" spc="36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315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385">
                <a:solidFill>
                  <a:srgbClr val="FFFFFF"/>
                </a:solidFill>
                <a:latin typeface="Calibri"/>
                <a:cs typeface="Calibri"/>
              </a:rPr>
              <a:t>importance</a:t>
            </a:r>
            <a:r>
              <a:rPr dirty="0" sz="315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22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315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525" b="1">
                <a:solidFill>
                  <a:srgbClr val="FFFFFF"/>
                </a:solidFill>
                <a:latin typeface="Calibri"/>
                <a:cs typeface="Calibri"/>
              </a:rPr>
              <a:t>cache</a:t>
            </a:r>
            <a:r>
              <a:rPr dirty="0" sz="3150" spc="13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44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315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570" b="1">
                <a:solidFill>
                  <a:srgbClr val="FFFFFF"/>
                </a:solidFill>
                <a:latin typeface="Calibri"/>
                <a:cs typeface="Calibri"/>
              </a:rPr>
              <a:t>TLB</a:t>
            </a:r>
            <a:r>
              <a:rPr dirty="0" sz="3150" spc="13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170">
                <a:solidFill>
                  <a:srgbClr val="FFFFFF"/>
                </a:solidFill>
                <a:latin typeface="Calibri"/>
                <a:cs typeface="Calibri"/>
              </a:rPr>
              <a:t>for </a:t>
            </a:r>
            <a:r>
              <a:rPr dirty="0" sz="3150" spc="365">
                <a:solidFill>
                  <a:srgbClr val="FFFFFF"/>
                </a:solidFill>
                <a:latin typeface="Calibri"/>
                <a:cs typeface="Calibri"/>
              </a:rPr>
              <a:t>performance</a:t>
            </a:r>
            <a:r>
              <a:rPr dirty="0" sz="3150" spc="1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150" spc="385">
                <a:solidFill>
                  <a:srgbClr val="FFFFFF"/>
                </a:solidFill>
                <a:latin typeface="Calibri"/>
                <a:cs typeface="Calibri"/>
              </a:rPr>
              <a:t>enhancement.</a:t>
            </a:r>
            <a:endParaRPr sz="31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39400" y="1106507"/>
            <a:ext cx="6740525" cy="1958975"/>
          </a:xfrm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7580"/>
              </a:lnSpc>
              <a:spcBef>
                <a:spcPts val="260"/>
              </a:spcBef>
            </a:pPr>
            <a:r>
              <a:rPr dirty="0" sz="6350" spc="720"/>
              <a:t>Virtual</a:t>
            </a:r>
            <a:r>
              <a:rPr dirty="0" sz="6350" spc="430"/>
              <a:t> </a:t>
            </a:r>
            <a:r>
              <a:rPr dirty="0" sz="6350" spc="860"/>
              <a:t>Memory </a:t>
            </a:r>
            <a:r>
              <a:rPr dirty="0" sz="6350" spc="795"/>
              <a:t>Optimization</a:t>
            </a:r>
            <a:endParaRPr sz="6350"/>
          </a:p>
        </p:txBody>
      </p:sp>
      <p:sp>
        <p:nvSpPr>
          <p:cNvPr id="5" name="object 5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4229" y="914170"/>
            <a:ext cx="5638799" cy="845819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32384" rIns="0" bIns="0" rtlCol="0" vert="horz">
            <a:spAutoFit/>
          </a:bodyPr>
          <a:lstStyle/>
          <a:p>
            <a:pPr marL="12700" marR="5080" indent="979805">
              <a:lnSpc>
                <a:spcPts val="5250"/>
              </a:lnSpc>
              <a:spcBef>
                <a:spcPts val="254"/>
              </a:spcBef>
            </a:pPr>
            <a:r>
              <a:rPr dirty="0" spc="610"/>
              <a:t>Memory</a:t>
            </a:r>
            <a:r>
              <a:rPr dirty="0" spc="315"/>
              <a:t> </a:t>
            </a:r>
            <a:r>
              <a:rPr dirty="0" spc="615"/>
              <a:t>Mapping </a:t>
            </a:r>
            <a:r>
              <a:rPr dirty="0" spc="675"/>
              <a:t>and</a:t>
            </a:r>
            <a:r>
              <a:rPr dirty="0" spc="305"/>
              <a:t> </a:t>
            </a:r>
            <a:r>
              <a:rPr dirty="0" spc="635"/>
              <a:t>Address</a:t>
            </a:r>
            <a:r>
              <a:rPr dirty="0" spc="310"/>
              <a:t> </a:t>
            </a:r>
            <a:r>
              <a:rPr dirty="0" spc="500"/>
              <a:t>Translation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187030" y="3838772"/>
            <a:ext cx="7198359" cy="352552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ctr" marL="585470" marR="577850">
              <a:lnSpc>
                <a:spcPct val="100299"/>
              </a:lnSpc>
              <a:spcBef>
                <a:spcPts val="125"/>
              </a:spcBef>
            </a:pPr>
            <a:r>
              <a:rPr dirty="0" sz="3800" spc="470">
                <a:solidFill>
                  <a:srgbClr val="FFFFFF"/>
                </a:solidFill>
                <a:latin typeface="Calibri"/>
                <a:cs typeface="Calibri"/>
              </a:rPr>
              <a:t>Understanding</a:t>
            </a:r>
            <a:r>
              <a:rPr dirty="0" sz="3800" spc="2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630" b="1">
                <a:solidFill>
                  <a:srgbClr val="FFFFFF"/>
                </a:solidFill>
                <a:latin typeface="Calibri"/>
                <a:cs typeface="Calibri"/>
              </a:rPr>
              <a:t>memory mapping</a:t>
            </a:r>
            <a:r>
              <a:rPr dirty="0" sz="3800" spc="155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53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3800" spc="1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26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dirty="0" sz="3800" spc="1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275">
                <a:solidFill>
                  <a:srgbClr val="FFFFFF"/>
                </a:solidFill>
                <a:latin typeface="Calibri"/>
                <a:cs typeface="Calibri"/>
              </a:rPr>
              <a:t>role</a:t>
            </a:r>
            <a:r>
              <a:rPr dirty="0" sz="3800" spc="1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335">
                <a:solidFill>
                  <a:srgbClr val="FFFFFF"/>
                </a:solidFill>
                <a:latin typeface="Calibri"/>
                <a:cs typeface="Calibri"/>
              </a:rPr>
              <a:t>in </a:t>
            </a:r>
            <a:r>
              <a:rPr dirty="0" sz="3800" spc="540" b="1">
                <a:solidFill>
                  <a:srgbClr val="FFFFFF"/>
                </a:solidFill>
                <a:latin typeface="Calibri"/>
                <a:cs typeface="Calibri"/>
              </a:rPr>
              <a:t>address</a:t>
            </a:r>
            <a:r>
              <a:rPr dirty="0" sz="3800" spc="26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380" b="1">
                <a:solidFill>
                  <a:srgbClr val="FFFFFF"/>
                </a:solidFill>
                <a:latin typeface="Calibri"/>
                <a:cs typeface="Calibri"/>
              </a:rPr>
              <a:t>translation</a:t>
            </a:r>
            <a:r>
              <a:rPr dirty="0" sz="3800" spc="38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3800">
              <a:latin typeface="Calibri"/>
              <a:cs typeface="Calibri"/>
            </a:endParaRPr>
          </a:p>
          <a:p>
            <a:pPr algn="ctr" marL="12700" marR="5080">
              <a:lnSpc>
                <a:spcPct val="100299"/>
              </a:lnSpc>
              <a:spcBef>
                <a:spcPts val="75"/>
              </a:spcBef>
            </a:pPr>
            <a:r>
              <a:rPr dirty="0" sz="3800" spc="430">
                <a:solidFill>
                  <a:srgbClr val="FFFFFF"/>
                </a:solidFill>
                <a:latin typeface="Calibri"/>
                <a:cs typeface="Calibri"/>
              </a:rPr>
              <a:t>Exploring</a:t>
            </a:r>
            <a:r>
              <a:rPr dirty="0" sz="3800" spc="1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42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3800" spc="1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50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dirty="0" sz="3800" spc="1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26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3800" spc="1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615" b="1">
                <a:solidFill>
                  <a:srgbClr val="FFFFFF"/>
                </a:solidFill>
                <a:latin typeface="Calibri"/>
                <a:cs typeface="Calibri"/>
              </a:rPr>
              <a:t>page </a:t>
            </a:r>
            <a:r>
              <a:rPr dirty="0" sz="3800" spc="475" b="1">
                <a:solidFill>
                  <a:srgbClr val="FFFFFF"/>
                </a:solidFill>
                <a:latin typeface="Calibri"/>
                <a:cs typeface="Calibri"/>
              </a:rPr>
              <a:t>tables</a:t>
            </a:r>
            <a:r>
              <a:rPr dirty="0" sz="3800" spc="15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53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3800" spc="1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690" b="1">
                <a:solidFill>
                  <a:srgbClr val="FFFFFF"/>
                </a:solidFill>
                <a:latin typeface="Calibri"/>
                <a:cs typeface="Calibri"/>
              </a:rPr>
              <a:t>TLB</a:t>
            </a:r>
            <a:r>
              <a:rPr dirty="0" sz="3800" spc="155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484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dirty="0" sz="3800" spc="1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300">
                <a:solidFill>
                  <a:srgbClr val="FFFFFF"/>
                </a:solidFill>
                <a:latin typeface="Calibri"/>
                <a:cs typeface="Calibri"/>
              </a:rPr>
              <a:t>virtual </a:t>
            </a:r>
            <a:r>
              <a:rPr dirty="0" sz="3800" spc="575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dirty="0" sz="3800" spc="1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800" spc="375">
                <a:solidFill>
                  <a:srgbClr val="FFFFFF"/>
                </a:solidFill>
                <a:latin typeface="Calibri"/>
                <a:cs typeface="Calibri"/>
              </a:rPr>
              <a:t>performance.</a:t>
            </a:r>
            <a:endParaRPr sz="3800">
              <a:latin typeface="Calibri"/>
              <a:cs typeface="Calibri"/>
            </a:endParaRPr>
          </a:p>
        </p:txBody>
      </p:sp>
      <p:sp>
        <p:nvSpPr>
          <p:cNvPr id="4" name="object 4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56307" y="1106316"/>
            <a:ext cx="13170535" cy="103124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600" spc="740"/>
              <a:t>Virtual</a:t>
            </a:r>
            <a:r>
              <a:rPr dirty="0" sz="6600" spc="440"/>
              <a:t> </a:t>
            </a:r>
            <a:r>
              <a:rPr dirty="0" sz="6600" spc="900"/>
              <a:t>Memory</a:t>
            </a:r>
            <a:r>
              <a:rPr dirty="0" sz="6600" spc="445"/>
              <a:t> </a:t>
            </a:r>
            <a:r>
              <a:rPr dirty="0" sz="6600" spc="969"/>
              <a:t>Management</a:t>
            </a:r>
            <a:endParaRPr sz="6600"/>
          </a:p>
        </p:txBody>
      </p:sp>
      <p:sp>
        <p:nvSpPr>
          <p:cNvPr id="3" name="object 3" descr=""/>
          <p:cNvSpPr txBox="1"/>
          <p:nvPr/>
        </p:nvSpPr>
        <p:spPr>
          <a:xfrm>
            <a:off x="1954961" y="3219602"/>
            <a:ext cx="7479665" cy="366014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90"/>
              </a:spcBef>
            </a:pPr>
            <a:r>
              <a:rPr dirty="0" sz="3950" spc="484">
                <a:solidFill>
                  <a:srgbClr val="FFFFFF"/>
                </a:solidFill>
                <a:latin typeface="Calibri"/>
                <a:cs typeface="Calibri"/>
              </a:rPr>
              <a:t>Discussing</a:t>
            </a:r>
            <a:r>
              <a:rPr dirty="0" sz="3950" spc="1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430" b="1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dirty="0" sz="3950" spc="28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645" b="1">
                <a:solidFill>
                  <a:srgbClr val="FFFFFF"/>
                </a:solidFill>
                <a:latin typeface="Calibri"/>
                <a:cs typeface="Calibri"/>
              </a:rPr>
              <a:t>memory </a:t>
            </a:r>
            <a:r>
              <a:rPr dirty="0" sz="3950" spc="660" b="1">
                <a:solidFill>
                  <a:srgbClr val="FFFFFF"/>
                </a:solidFill>
                <a:latin typeface="Calibri"/>
                <a:cs typeface="Calibri"/>
              </a:rPr>
              <a:t>management</a:t>
            </a:r>
            <a:r>
              <a:rPr dirty="0" sz="3950" spc="18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380">
                <a:solidFill>
                  <a:srgbClr val="FFFFFF"/>
                </a:solidFill>
                <a:latin typeface="Calibri"/>
                <a:cs typeface="Calibri"/>
              </a:rPr>
              <a:t>techniques, </a:t>
            </a:r>
            <a:r>
              <a:rPr dirty="0" sz="3950" spc="465">
                <a:solidFill>
                  <a:srgbClr val="FFFFFF"/>
                </a:solidFill>
                <a:latin typeface="Calibri"/>
                <a:cs typeface="Calibri"/>
              </a:rPr>
              <a:t>including</a:t>
            </a:r>
            <a:r>
              <a:rPr dirty="0" sz="395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655" b="1">
                <a:solidFill>
                  <a:srgbClr val="FFFFFF"/>
                </a:solidFill>
                <a:latin typeface="Calibri"/>
                <a:cs typeface="Calibri"/>
              </a:rPr>
              <a:t>demand</a:t>
            </a:r>
            <a:r>
              <a:rPr dirty="0" sz="3950" spc="265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635" b="1">
                <a:solidFill>
                  <a:srgbClr val="FFFFFF"/>
                </a:solidFill>
                <a:latin typeface="Calibri"/>
                <a:cs typeface="Calibri"/>
              </a:rPr>
              <a:t>paging </a:t>
            </a:r>
            <a:r>
              <a:rPr dirty="0" sz="3950" spc="54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3950" spc="17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515" b="1">
                <a:solidFill>
                  <a:srgbClr val="FFFFFF"/>
                </a:solidFill>
                <a:latin typeface="Calibri"/>
                <a:cs typeface="Calibri"/>
              </a:rPr>
              <a:t>prepaging</a:t>
            </a:r>
            <a:r>
              <a:rPr dirty="0" sz="3950" spc="515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dirty="0" sz="3950" spc="17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445">
                <a:solidFill>
                  <a:srgbClr val="FFFFFF"/>
                </a:solidFill>
                <a:latin typeface="Calibri"/>
                <a:cs typeface="Calibri"/>
              </a:rPr>
              <a:t>Analyzing </a:t>
            </a:r>
            <a:r>
              <a:rPr dirty="0" sz="3950" spc="43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3950" spc="1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355">
                <a:solidFill>
                  <a:srgbClr val="FFFFFF"/>
                </a:solidFill>
                <a:latin typeface="Calibri"/>
                <a:cs typeface="Calibri"/>
              </a:rPr>
              <a:t>trade-</a:t>
            </a:r>
            <a:r>
              <a:rPr dirty="0" sz="3950" spc="265">
                <a:solidFill>
                  <a:srgbClr val="FFFFFF"/>
                </a:solidFill>
                <a:latin typeface="Calibri"/>
                <a:cs typeface="Calibri"/>
              </a:rPr>
              <a:t>offs</a:t>
            </a:r>
            <a:r>
              <a:rPr dirty="0" sz="3950" spc="1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470">
                <a:solidFill>
                  <a:srgbClr val="FFFFFF"/>
                </a:solidFill>
                <a:latin typeface="Calibri"/>
                <a:cs typeface="Calibri"/>
              </a:rPr>
              <a:t>between</a:t>
            </a:r>
            <a:r>
              <a:rPr dirty="0" sz="3950" spc="1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560" b="1">
                <a:solidFill>
                  <a:srgbClr val="FFFFFF"/>
                </a:solidFill>
                <a:latin typeface="Calibri"/>
                <a:cs typeface="Calibri"/>
              </a:rPr>
              <a:t>eager </a:t>
            </a:r>
            <a:r>
              <a:rPr dirty="0" sz="3950" spc="54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3950" spc="1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484" b="1">
                <a:solidFill>
                  <a:srgbClr val="FFFFFF"/>
                </a:solidFill>
                <a:latin typeface="Calibri"/>
                <a:cs typeface="Calibri"/>
              </a:rPr>
              <a:t>lazy</a:t>
            </a:r>
            <a:r>
              <a:rPr dirty="0" sz="3950" spc="155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3950" spc="365">
                <a:solidFill>
                  <a:srgbClr val="FFFFFF"/>
                </a:solidFill>
                <a:latin typeface="Calibri"/>
                <a:cs typeface="Calibri"/>
              </a:rPr>
              <a:t>loading.</a:t>
            </a:r>
            <a:endParaRPr sz="3950">
              <a:latin typeface="Calibri"/>
              <a:cs typeface="Calibri"/>
            </a:endParaRPr>
          </a:p>
        </p:txBody>
      </p:sp>
      <p:sp>
        <p:nvSpPr>
          <p:cNvPr id="4" name="object 4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68285" y="781989"/>
            <a:ext cx="15351760" cy="937894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5950" spc="850"/>
              <a:t>Performance</a:t>
            </a:r>
            <a:r>
              <a:rPr dirty="0" sz="5950" spc="425"/>
              <a:t> </a:t>
            </a:r>
            <a:r>
              <a:rPr dirty="0" sz="5950" spc="710"/>
              <a:t>Monitoring</a:t>
            </a:r>
            <a:r>
              <a:rPr dirty="0" sz="5950" spc="425"/>
              <a:t> </a:t>
            </a:r>
            <a:r>
              <a:rPr dirty="0" sz="5950" spc="919"/>
              <a:t>and</a:t>
            </a:r>
            <a:r>
              <a:rPr dirty="0" sz="5950" spc="425"/>
              <a:t> </a:t>
            </a:r>
            <a:r>
              <a:rPr dirty="0" sz="5950" spc="760"/>
              <a:t>Analysis</a:t>
            </a:r>
            <a:endParaRPr sz="5950"/>
          </a:p>
        </p:txBody>
      </p:sp>
      <p:sp>
        <p:nvSpPr>
          <p:cNvPr id="4" name="object 4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37465" rIns="0" bIns="0" rtlCol="0" vert="horz">
            <a:spAutoFit/>
          </a:bodyPr>
          <a:lstStyle/>
          <a:p>
            <a:pPr algn="ctr" marR="5080">
              <a:lnSpc>
                <a:spcPts val="4050"/>
              </a:lnSpc>
              <a:spcBef>
                <a:spcPts val="295"/>
              </a:spcBef>
            </a:pPr>
            <a:r>
              <a:rPr dirty="0" spc="390"/>
              <a:t>Exploring</a:t>
            </a:r>
            <a:r>
              <a:rPr dirty="0" spc="145"/>
              <a:t> </a:t>
            </a:r>
            <a:r>
              <a:rPr dirty="0" spc="385" b="1">
                <a:latin typeface="Calibri"/>
                <a:cs typeface="Calibri"/>
              </a:rPr>
              <a:t>tools</a:t>
            </a:r>
            <a:r>
              <a:rPr dirty="0" spc="145" b="1">
                <a:latin typeface="Calibri"/>
                <a:cs typeface="Calibri"/>
              </a:rPr>
              <a:t> </a:t>
            </a:r>
            <a:r>
              <a:rPr dirty="0" spc="480"/>
              <a:t>and</a:t>
            </a:r>
            <a:r>
              <a:rPr dirty="0" spc="150"/>
              <a:t> </a:t>
            </a:r>
            <a:r>
              <a:rPr dirty="0" spc="480" b="1">
                <a:latin typeface="Calibri"/>
                <a:cs typeface="Calibri"/>
              </a:rPr>
              <a:t>techniques</a:t>
            </a:r>
            <a:r>
              <a:rPr dirty="0" spc="145" b="1">
                <a:latin typeface="Calibri"/>
                <a:cs typeface="Calibri"/>
              </a:rPr>
              <a:t> </a:t>
            </a:r>
            <a:r>
              <a:rPr dirty="0" spc="210"/>
              <a:t>for</a:t>
            </a:r>
            <a:r>
              <a:rPr dirty="0" spc="150"/>
              <a:t> </a:t>
            </a:r>
            <a:r>
              <a:rPr dirty="0" spc="395"/>
              <a:t>monitoring </a:t>
            </a:r>
            <a:r>
              <a:rPr dirty="0" spc="480"/>
              <a:t>and</a:t>
            </a:r>
            <a:r>
              <a:rPr dirty="0" spc="145"/>
              <a:t> </a:t>
            </a:r>
            <a:r>
              <a:rPr dirty="0" spc="395"/>
              <a:t>analyzing</a:t>
            </a:r>
            <a:r>
              <a:rPr dirty="0" spc="145"/>
              <a:t> </a:t>
            </a:r>
            <a:r>
              <a:rPr dirty="0" spc="280"/>
              <a:t>virtual</a:t>
            </a:r>
            <a:r>
              <a:rPr dirty="0" spc="150"/>
              <a:t> </a:t>
            </a:r>
            <a:r>
              <a:rPr dirty="0" spc="520"/>
              <a:t>memory</a:t>
            </a:r>
            <a:r>
              <a:rPr dirty="0" spc="145"/>
              <a:t> </a:t>
            </a:r>
            <a:r>
              <a:rPr dirty="0" spc="420" b="1">
                <a:latin typeface="Calibri"/>
                <a:cs typeface="Calibri"/>
              </a:rPr>
              <a:t>performance</a:t>
            </a:r>
            <a:r>
              <a:rPr dirty="0" spc="420"/>
              <a:t>.</a:t>
            </a:r>
          </a:p>
          <a:p>
            <a:pPr algn="ctr">
              <a:lnSpc>
                <a:spcPts val="3995"/>
              </a:lnSpc>
            </a:pPr>
            <a:r>
              <a:rPr dirty="0" spc="480"/>
              <a:t>Emphasizing</a:t>
            </a:r>
            <a:r>
              <a:rPr dirty="0" spc="145"/>
              <a:t> </a:t>
            </a:r>
            <a:r>
              <a:rPr dirty="0" spc="385"/>
              <a:t>the</a:t>
            </a:r>
            <a:r>
              <a:rPr dirty="0" spc="150"/>
              <a:t> </a:t>
            </a:r>
            <a:r>
              <a:rPr dirty="0" spc="415"/>
              <a:t>importance</a:t>
            </a:r>
            <a:r>
              <a:rPr dirty="0" spc="150"/>
              <a:t> </a:t>
            </a:r>
            <a:r>
              <a:rPr dirty="0" spc="235"/>
              <a:t>of</a:t>
            </a:r>
            <a:r>
              <a:rPr dirty="0" spc="150"/>
              <a:t> </a:t>
            </a:r>
            <a:r>
              <a:rPr dirty="0" spc="509" b="1">
                <a:latin typeface="Calibri"/>
                <a:cs typeface="Calibri"/>
              </a:rPr>
              <a:t>tuning</a:t>
            </a:r>
            <a:r>
              <a:rPr dirty="0" spc="145" b="1">
                <a:latin typeface="Calibri"/>
                <a:cs typeface="Calibri"/>
              </a:rPr>
              <a:t> </a:t>
            </a:r>
            <a:r>
              <a:rPr dirty="0" spc="455"/>
              <a:t>and</a:t>
            </a:r>
          </a:p>
          <a:p>
            <a:pPr algn="ctr">
              <a:lnSpc>
                <a:spcPct val="100000"/>
              </a:lnSpc>
              <a:spcBef>
                <a:spcPts val="45"/>
              </a:spcBef>
            </a:pPr>
            <a:r>
              <a:rPr dirty="0" spc="434" b="1">
                <a:latin typeface="Calibri"/>
                <a:cs typeface="Calibri"/>
              </a:rPr>
              <a:t>optimization</a:t>
            </a:r>
            <a:r>
              <a:rPr dirty="0" spc="140" b="1">
                <a:latin typeface="Calibri"/>
                <a:cs typeface="Calibri"/>
              </a:rPr>
              <a:t> </a:t>
            </a:r>
            <a:r>
              <a:rPr dirty="0" spc="430"/>
              <a:t>based</a:t>
            </a:r>
            <a:r>
              <a:rPr dirty="0" spc="145"/>
              <a:t> </a:t>
            </a:r>
            <a:r>
              <a:rPr dirty="0" spc="440"/>
              <a:t>on</a:t>
            </a:r>
            <a:r>
              <a:rPr dirty="0" spc="140"/>
              <a:t> </a:t>
            </a:r>
            <a:r>
              <a:rPr dirty="0" spc="260"/>
              <a:t>real-</a:t>
            </a:r>
            <a:r>
              <a:rPr dirty="0" spc="420"/>
              <a:t>time</a:t>
            </a:r>
            <a:r>
              <a:rPr dirty="0" spc="145"/>
              <a:t> </a:t>
            </a:r>
            <a:r>
              <a:rPr dirty="0" spc="260"/>
              <a:t>data.</a:t>
            </a: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3634104" cy="75755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645"/>
              <a:t>Conclusion</a:t>
            </a:r>
            <a:endParaRPr sz="4800"/>
          </a:p>
        </p:txBody>
      </p:sp>
      <p:sp>
        <p:nvSpPr>
          <p:cNvPr id="4" name="object 4" descr=""/>
          <p:cNvSpPr txBox="1"/>
          <p:nvPr/>
        </p:nvSpPr>
        <p:spPr>
          <a:xfrm>
            <a:off x="6298272" y="1195299"/>
            <a:ext cx="3524250" cy="642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50" spc="555">
                <a:solidFill>
                  <a:srgbClr val="FFFFFF"/>
                </a:solidFill>
                <a:latin typeface="Calibri"/>
                <a:cs typeface="Calibri"/>
              </a:rPr>
              <a:t>Summarizing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0595527" y="1195299"/>
            <a:ext cx="7377430" cy="642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78305" algn="l"/>
                <a:tab pos="3359150" algn="l"/>
                <a:tab pos="6665595" algn="l"/>
              </a:tabLst>
            </a:pPr>
            <a:r>
              <a:rPr dirty="0" sz="4050" spc="415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405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dirty="0" sz="4050" spc="380">
                <a:solidFill>
                  <a:srgbClr val="FFFFFF"/>
                </a:solidFill>
                <a:latin typeface="Calibri"/>
                <a:cs typeface="Calibri"/>
              </a:rPr>
              <a:t>key</a:t>
            </a:r>
            <a:r>
              <a:rPr dirty="0" sz="405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dirty="0" sz="4050" spc="345">
                <a:solidFill>
                  <a:srgbClr val="FFFFFF"/>
                </a:solidFill>
                <a:latin typeface="Calibri"/>
                <a:cs typeface="Calibri"/>
              </a:rPr>
              <a:t>strategies</a:t>
            </a:r>
            <a:r>
              <a:rPr dirty="0" sz="405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dirty="0" sz="4050" spc="20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6298272" y="1804899"/>
            <a:ext cx="11674475" cy="310959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just" marL="12700" marR="5080">
              <a:lnSpc>
                <a:spcPct val="99900"/>
              </a:lnSpc>
              <a:spcBef>
                <a:spcPts val="105"/>
              </a:spcBef>
            </a:pPr>
            <a:r>
              <a:rPr dirty="0" sz="4050" spc="535" b="1">
                <a:solidFill>
                  <a:srgbClr val="FFFFFF"/>
                </a:solidFill>
                <a:latin typeface="Calibri"/>
                <a:cs typeface="Calibri"/>
              </a:rPr>
              <a:t>optimizing</a:t>
            </a:r>
            <a:r>
              <a:rPr dirty="0" sz="4050" spc="830" b="1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dirty="0" sz="4050" spc="315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dirty="0" sz="4050" spc="83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dirty="0" sz="4050" spc="585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dirty="0" sz="4050" spc="83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dirty="0" sz="4050" spc="350">
                <a:solidFill>
                  <a:srgbClr val="FFFFFF"/>
                </a:solidFill>
                <a:latin typeface="Calibri"/>
                <a:cs typeface="Calibri"/>
              </a:rPr>
              <a:t>systems. </a:t>
            </a:r>
            <a:r>
              <a:rPr dirty="0" sz="4050" spc="535">
                <a:solidFill>
                  <a:srgbClr val="FFFFFF"/>
                </a:solidFill>
                <a:latin typeface="Calibri"/>
                <a:cs typeface="Calibri"/>
              </a:rPr>
              <a:t>Emphasizing</a:t>
            </a:r>
            <a:r>
              <a:rPr dirty="0" sz="4050" spc="55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44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4050" spc="55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509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dirty="0" sz="4050" spc="6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25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4050" spc="55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315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dirty="0" sz="4050" spc="6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575">
                <a:solidFill>
                  <a:srgbClr val="FFFFFF"/>
                </a:solidFill>
                <a:latin typeface="Calibri"/>
                <a:cs typeface="Calibri"/>
              </a:rPr>
              <a:t>memory </a:t>
            </a:r>
            <a:r>
              <a:rPr dirty="0" sz="4050" spc="49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dirty="0" sz="4050" spc="72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254">
                <a:solidFill>
                  <a:srgbClr val="FFFFFF"/>
                </a:solidFill>
                <a:latin typeface="Calibri"/>
                <a:cs typeface="Calibri"/>
              </a:rPr>
              <a:t>overall</a:t>
            </a:r>
            <a:r>
              <a:rPr dirty="0" sz="4050" spc="72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445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dirty="0" sz="4050" spc="72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550" b="1">
                <a:solidFill>
                  <a:srgbClr val="FFFFFF"/>
                </a:solidFill>
                <a:latin typeface="Calibri"/>
                <a:cs typeface="Calibri"/>
              </a:rPr>
              <a:t>performance</a:t>
            </a:r>
            <a:r>
              <a:rPr dirty="0" sz="4050" spc="725" b="1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55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4050" spc="715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415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dirty="0" sz="4050" spc="465">
                <a:solidFill>
                  <a:srgbClr val="FFFFFF"/>
                </a:solidFill>
                <a:latin typeface="Calibri"/>
                <a:cs typeface="Calibri"/>
              </a:rPr>
              <a:t>importance</a:t>
            </a:r>
            <a:r>
              <a:rPr dirty="0" sz="4050" spc="20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25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4050" spc="204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450">
                <a:solidFill>
                  <a:srgbClr val="FFFFFF"/>
                </a:solidFill>
                <a:latin typeface="Calibri"/>
                <a:cs typeface="Calibri"/>
              </a:rPr>
              <a:t>continuous</a:t>
            </a:r>
            <a:r>
              <a:rPr dirty="0" sz="4050" spc="204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540" b="1">
                <a:solidFill>
                  <a:srgbClr val="FFFFFF"/>
                </a:solidFill>
                <a:latin typeface="Calibri"/>
                <a:cs typeface="Calibri"/>
              </a:rPr>
              <a:t>monitoring</a:t>
            </a:r>
            <a:r>
              <a:rPr dirty="0" sz="4050" spc="200" b="1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dirty="0" sz="4050" spc="53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dirty="0" sz="4050" spc="470" b="1">
                <a:solidFill>
                  <a:srgbClr val="FFFFFF"/>
                </a:solidFill>
                <a:latin typeface="Calibri"/>
                <a:cs typeface="Calibri"/>
              </a:rPr>
              <a:t>tuning</a:t>
            </a:r>
            <a:r>
              <a:rPr dirty="0" sz="4050" spc="47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2024-03-19T08:19:24Z</dcterms:created>
  <dcterms:modified xsi:type="dcterms:W3CDTF">2024-03-19T08:19:24Z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2024-03-19T00:00:00Z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2024-03-19T00:00:00Z</vt:filetime>
  </property>
  <property fmtid="{D5CDD505-2E9C-101B-9397-08002B2CF9AE}" pid="5" name="Producer">
    <vt:lpwstr>GPL Ghostscript 10.02.0</vt:lpwstr>
  </property>
</Properties>
</file>